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2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examination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T A DIALLO EFSTH / UTG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Measure blood pressure &amp; note any abnormalities – </a:t>
            </a:r>
            <a:r>
              <a:rPr lang="en-US" i="1" dirty="0"/>
              <a:t>hypertension / hypotension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Narrow pulse pressure is associated with </a:t>
            </a:r>
            <a:r>
              <a:rPr lang="en-US" dirty="0">
                <a:solidFill>
                  <a:srgbClr val="FF0000"/>
                </a:solidFill>
              </a:rPr>
              <a:t>Aortic Stenosis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 pulse pressure is associated with </a:t>
            </a:r>
            <a:r>
              <a:rPr lang="en-US" dirty="0">
                <a:solidFill>
                  <a:srgbClr val="FF0000"/>
                </a:solidFill>
              </a:rPr>
              <a:t>Aortic Regurgitation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Often you won’t be expected to actually carry this out (</a:t>
            </a:r>
            <a:r>
              <a:rPr lang="en-US" i="1" dirty="0"/>
              <a:t>due to time restraints)</a:t>
            </a:r>
            <a:r>
              <a:rPr lang="en-US" dirty="0"/>
              <a:t> but make sure to mention that you’d ideally like to measure blood pressure in both arms.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Carotid pulse: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 character &amp; volume</a:t>
            </a:r>
            <a:r>
              <a:rPr lang="en-US" i="1" dirty="0"/>
              <a:t> – e.g. slow rising character in aortic stenosis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It’s often advised to auscultate the carotid artery for a bruit before palpating as theoretically palpation might dislodge a plaque which could lead to a stroke.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Jugular venous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5555065" cy="41160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1. Ensure the patient is positioned at 45°</a:t>
            </a:r>
          </a:p>
          <a:p>
            <a:endParaRPr lang="en-US" dirty="0"/>
          </a:p>
          <a:p>
            <a:r>
              <a:rPr lang="en-US" dirty="0"/>
              <a:t>2. Ask patient to turn their head away from you</a:t>
            </a:r>
          </a:p>
          <a:p>
            <a:endParaRPr lang="en-US" dirty="0"/>
          </a:p>
          <a:p>
            <a:r>
              <a:rPr lang="en-US" dirty="0"/>
              <a:t>3. Observe the neck for the JVP – located inline with the sternocleidomastoid</a:t>
            </a:r>
          </a:p>
          <a:p>
            <a:endParaRPr lang="en-US" dirty="0"/>
          </a:p>
          <a:p>
            <a:r>
              <a:rPr lang="en-US" dirty="0"/>
              <a:t>4. Measure the JVP – number of cm from sternal angle to the upper border of pulsation</a:t>
            </a:r>
          </a:p>
          <a:p>
            <a:endParaRPr lang="en-US" dirty="0"/>
          </a:p>
          <a:p>
            <a:r>
              <a:rPr lang="en-US" dirty="0"/>
              <a:t>Raised JVP may indicate – Fluid overload / Right ventricular failure / Tricuspid regurgitation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6" y="1853248"/>
            <a:ext cx="535759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Hepatojugular</a:t>
            </a:r>
            <a:r>
              <a:rPr lang="en-US" dirty="0"/>
              <a:t> reflux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Apply pressure to the liver</a:t>
            </a:r>
          </a:p>
          <a:p>
            <a:r>
              <a:rPr lang="en-US" dirty="0"/>
              <a:t>    Observe the JVP for a rise</a:t>
            </a:r>
          </a:p>
          <a:p>
            <a:r>
              <a:rPr lang="en-US" dirty="0"/>
              <a:t>    In healthy individuals this should last no longer than 1-2 cardiac cycles (it should then fall)</a:t>
            </a:r>
          </a:p>
          <a:p>
            <a:r>
              <a:rPr lang="en-US" dirty="0"/>
              <a:t>    If the rise in JVP is sustained &amp; equal to or greater than 4cm this is a positive result</a:t>
            </a:r>
          </a:p>
          <a:p>
            <a:r>
              <a:rPr lang="en-US" dirty="0"/>
              <a:t>    A positive </a:t>
            </a:r>
            <a:r>
              <a:rPr lang="en-US" dirty="0" err="1"/>
              <a:t>hepatojugular</a:t>
            </a:r>
            <a:r>
              <a:rPr lang="en-US" dirty="0"/>
              <a:t> reflux sign is suggestive of right sided heart failure / tricuspid regurgitation</a:t>
            </a:r>
          </a:p>
        </p:txBody>
      </p:sp>
    </p:spTree>
    <p:extLst>
      <p:ext uri="{BB962C8B-B14F-4D97-AF65-F5344CB8AC3E}">
        <p14:creationId xmlns:p14="http://schemas.microsoft.com/office/powerpoint/2010/main" val="114340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2130"/>
            <a:ext cx="9921003" cy="5447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Eyes</a:t>
            </a:r>
          </a:p>
          <a:p>
            <a:endParaRPr lang="en-US" dirty="0"/>
          </a:p>
          <a:p>
            <a:r>
              <a:rPr lang="en-US" dirty="0"/>
              <a:t>Conjunctival pallor – </a:t>
            </a:r>
            <a:r>
              <a:rPr lang="en-US" dirty="0" err="1"/>
              <a:t>anaemia</a:t>
            </a:r>
            <a:r>
              <a:rPr lang="en-US" dirty="0"/>
              <a:t> – ask patient to gently pull down lower eyelid</a:t>
            </a:r>
          </a:p>
          <a:p>
            <a:r>
              <a:rPr lang="en-US" dirty="0"/>
              <a:t>Corneal arcus – yellowish/grey ring surrounding the iris – </a:t>
            </a:r>
            <a:r>
              <a:rPr lang="en-US" dirty="0" err="1"/>
              <a:t>hypercholesterolaemia</a:t>
            </a:r>
            <a:endParaRPr lang="en-US" dirty="0"/>
          </a:p>
          <a:p>
            <a:r>
              <a:rPr lang="en-US" dirty="0" err="1"/>
              <a:t>Xanthelasma</a:t>
            </a:r>
            <a:r>
              <a:rPr lang="en-US" dirty="0"/>
              <a:t> – yellow raised lesions around the eyes –  </a:t>
            </a:r>
            <a:r>
              <a:rPr lang="en-US" dirty="0" err="1"/>
              <a:t>hypercholesterolaemia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Mouth</a:t>
            </a:r>
          </a:p>
          <a:p>
            <a:endParaRPr lang="en-US" dirty="0"/>
          </a:p>
          <a:p>
            <a:r>
              <a:rPr lang="en-US" dirty="0"/>
              <a:t>Central cyanosis – bluish </a:t>
            </a:r>
            <a:r>
              <a:rPr lang="en-US" dirty="0" err="1"/>
              <a:t>discolouration</a:t>
            </a:r>
            <a:r>
              <a:rPr lang="en-US" dirty="0"/>
              <a:t> of lips / underneath tongue</a:t>
            </a:r>
          </a:p>
          <a:p>
            <a:r>
              <a:rPr lang="en-US" dirty="0"/>
              <a:t>Angular stomatitis – inflammation of corners of the mouth – iron deficiency </a:t>
            </a:r>
          </a:p>
          <a:p>
            <a:r>
              <a:rPr lang="en-US" dirty="0"/>
              <a:t>High arched palate – suggestive of </a:t>
            </a:r>
            <a:r>
              <a:rPr lang="en-US" dirty="0" err="1"/>
              <a:t>Marfans</a:t>
            </a:r>
            <a:r>
              <a:rPr lang="en-US" dirty="0"/>
              <a:t> – ↑ risk of aortic aneurysm/dissection</a:t>
            </a:r>
          </a:p>
          <a:p>
            <a:r>
              <a:rPr lang="en-US" dirty="0"/>
              <a:t>Dental hygiene – important if considering sources for infective endocarditis</a:t>
            </a:r>
          </a:p>
        </p:txBody>
      </p:sp>
    </p:spTree>
    <p:extLst>
      <p:ext uri="{BB962C8B-B14F-4D97-AF65-F5344CB8AC3E}">
        <p14:creationId xmlns:p14="http://schemas.microsoft.com/office/powerpoint/2010/main" val="227322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inspection of the chest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9708"/>
            <a:ext cx="4640665" cy="49841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Scars: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Thoracotomy – minimally invasive valve surgery</a:t>
            </a:r>
          </a:p>
          <a:p>
            <a:pPr marL="0" indent="0">
              <a:buNone/>
            </a:pPr>
            <a:r>
              <a:rPr lang="en-US" dirty="0"/>
              <a:t>    Sternotomy – CABG / valve surgery </a:t>
            </a:r>
          </a:p>
          <a:p>
            <a:pPr marL="0" indent="0">
              <a:buNone/>
            </a:pPr>
            <a:r>
              <a:rPr lang="en-US" dirty="0" smtClean="0"/>
              <a:t>    Clavicular </a:t>
            </a:r>
            <a:r>
              <a:rPr lang="en-US" dirty="0"/>
              <a:t>– Pacemaker</a:t>
            </a:r>
          </a:p>
          <a:p>
            <a:endParaRPr lang="en-US" dirty="0"/>
          </a:p>
          <a:p>
            <a:r>
              <a:rPr lang="en-US" dirty="0"/>
              <a:t>Chest wall deformities – pectus excavatum / pectus </a:t>
            </a:r>
            <a:r>
              <a:rPr lang="en-US" dirty="0" err="1"/>
              <a:t>carinatum</a:t>
            </a:r>
            <a:endParaRPr lang="en-US" dirty="0"/>
          </a:p>
          <a:p>
            <a:r>
              <a:rPr lang="en-US" dirty="0"/>
              <a:t>Visible pulsations – forceful apex beat may be visible – hypertension/ventricular hypertrophy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1300497"/>
            <a:ext cx="3547040" cy="2846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17" y="3011493"/>
            <a:ext cx="2776488" cy="34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142942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Heaves- left sternal edge – LVH &amp; RVH</a:t>
            </a:r>
          </a:p>
          <a:p>
            <a:r>
              <a:rPr lang="en-US" dirty="0"/>
              <a:t>Thrills – palpable murmurs felt over aortic valve &amp; apex beat</a:t>
            </a:r>
          </a:p>
          <a:p>
            <a:endParaRPr lang="en-US" dirty="0"/>
          </a:p>
          <a:p>
            <a:r>
              <a:rPr lang="en-US" dirty="0"/>
              <a:t>Apex beat: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5th intercostal space / Midclavicular line</a:t>
            </a:r>
          </a:p>
          <a:p>
            <a:pPr marL="0" indent="0">
              <a:buNone/>
            </a:pPr>
            <a:r>
              <a:rPr lang="en-US" dirty="0"/>
              <a:t>    Lateral displacement suggests cardiomegaly</a:t>
            </a:r>
          </a:p>
          <a:p>
            <a:pPr marL="0" indent="0">
              <a:buNone/>
            </a:pPr>
            <a:r>
              <a:rPr lang="en-US" dirty="0"/>
              <a:t>    Once located, </a:t>
            </a:r>
            <a:r>
              <a:rPr lang="en-US" i="1" dirty="0">
                <a:solidFill>
                  <a:srgbClr val="FFC000"/>
                </a:solidFill>
              </a:rPr>
              <a:t>count out the intercostal spaces</a:t>
            </a:r>
            <a:r>
              <a:rPr lang="en-US" dirty="0"/>
              <a:t> to make it clear </a:t>
            </a:r>
            <a:r>
              <a:rPr lang="en-US" dirty="0" smtClean="0"/>
              <a:t>you </a:t>
            </a:r>
            <a:r>
              <a:rPr lang="en-US" dirty="0"/>
              <a:t>have located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49" y="1755551"/>
            <a:ext cx="4850774" cy="34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Auscultation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9556"/>
            <a:ext cx="4769453" cy="51257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Auscultate the 4 valves</a:t>
            </a:r>
          </a:p>
          <a:p>
            <a:endParaRPr lang="en-US" dirty="0"/>
          </a:p>
          <a:p>
            <a:r>
              <a:rPr lang="en-US" dirty="0"/>
              <a:t>Palpate the carotid pulse to determine the 1st heart sound</a:t>
            </a:r>
          </a:p>
          <a:p>
            <a:r>
              <a:rPr lang="en-US" dirty="0"/>
              <a:t>Auscultate using the diaphragm of the stethoscope</a:t>
            </a:r>
          </a:p>
          <a:p>
            <a:endParaRPr lang="en-US" dirty="0"/>
          </a:p>
          <a:p>
            <a:r>
              <a:rPr lang="en-US" dirty="0"/>
              <a:t>Aortic valve – 2nd intercostal space – right sternal edge</a:t>
            </a:r>
          </a:p>
          <a:p>
            <a:r>
              <a:rPr lang="en-US" dirty="0"/>
              <a:t>Pulmonary valve – 2nd intercostal space – left sternal edge</a:t>
            </a:r>
          </a:p>
          <a:p>
            <a:r>
              <a:rPr lang="en-US" dirty="0"/>
              <a:t>Tricuspid valve – 5th intercostal space – lower left sternal edge</a:t>
            </a:r>
          </a:p>
          <a:p>
            <a:r>
              <a:rPr lang="en-US" dirty="0"/>
              <a:t>Mitral valve – 5th intercostal space – midclavicular line (apex beat)</a:t>
            </a:r>
          </a:p>
          <a:p>
            <a:endParaRPr lang="en-US" dirty="0"/>
          </a:p>
          <a:p>
            <a:r>
              <a:rPr lang="en-US" dirty="0"/>
              <a:t>Repeat auscultation across the 4 valves with the bell of the stethoscope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3" y="1853248"/>
            <a:ext cx="6210297" cy="30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of the murmur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Carotid arteries (with breath held) – radiation of aortic stenosis murmur</a:t>
            </a:r>
          </a:p>
          <a:p>
            <a:endParaRPr lang="en-US" dirty="0"/>
          </a:p>
          <a:p>
            <a:r>
              <a:rPr lang="en-US" dirty="0"/>
              <a:t>Axilla – radiation of heart murmur into the left axilla – mitral regurgitation</a:t>
            </a:r>
          </a:p>
          <a:p>
            <a:endParaRPr lang="en-US" dirty="0"/>
          </a:p>
          <a:p>
            <a:r>
              <a:rPr lang="en-US" dirty="0"/>
              <a:t>Left sternal edge –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56617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Accentuation maneuvers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949758" cy="4195481"/>
          </a:xfrm>
        </p:spPr>
        <p:txBody>
          <a:bodyPr/>
          <a:lstStyle/>
          <a:p>
            <a:r>
              <a:rPr lang="en-US" dirty="0"/>
              <a:t>These maneuvers cause particular murmurs to become louder DURING expiration</a:t>
            </a:r>
          </a:p>
          <a:p>
            <a:endParaRPr lang="en-US" dirty="0"/>
          </a:p>
          <a:p>
            <a:r>
              <a:rPr lang="en-US" dirty="0"/>
              <a:t>Roll onto left side &amp; listen to mitral area with bell during expiration – mitral murmurs (stenosis &amp; regurgitation)</a:t>
            </a:r>
          </a:p>
          <a:p>
            <a:r>
              <a:rPr lang="en-US" dirty="0"/>
              <a:t>Lean forward &amp; listen over aortic area during expiration – aortic murmurs are louder (stenosis &amp; regurgitation)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81" y="2052917"/>
            <a:ext cx="5517272" cy="36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complete the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80823" cy="4195481"/>
          </a:xfrm>
        </p:spPr>
        <p:txBody>
          <a:bodyPr/>
          <a:lstStyle/>
          <a:p>
            <a:r>
              <a:rPr lang="en-US" dirty="0"/>
              <a:t>Auscultate lung bases – crackles may suggest pulmonary oedema – left ventricular failure</a:t>
            </a:r>
          </a:p>
          <a:p>
            <a:endParaRPr lang="en-US" dirty="0"/>
          </a:p>
          <a:p>
            <a:r>
              <a:rPr lang="en-US" dirty="0"/>
              <a:t>Sacral oedema / Pedal oedema – may indicate right ventricular failure </a:t>
            </a:r>
            <a:endParaRPr lang="en-US" dirty="0" smtClean="0"/>
          </a:p>
          <a:p>
            <a:r>
              <a:rPr lang="en-US" dirty="0"/>
              <a:t>Thank patient</a:t>
            </a:r>
          </a:p>
          <a:p>
            <a:r>
              <a:rPr lang="en-US" dirty="0"/>
              <a:t>Wash hands</a:t>
            </a:r>
          </a:p>
          <a:p>
            <a:r>
              <a:rPr lang="en-US" dirty="0" err="1"/>
              <a:t>Summarise</a:t>
            </a:r>
            <a:r>
              <a:rPr lang="en-US" dirty="0"/>
              <a:t> findings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55" y="1738648"/>
            <a:ext cx="5589087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1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 based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objective structured clinical examination (OSCE) is a </a:t>
            </a:r>
            <a:r>
              <a:rPr lang="en-US" dirty="0" smtClean="0"/>
              <a:t>modern </a:t>
            </a:r>
            <a:r>
              <a:rPr lang="en-US" dirty="0"/>
              <a:t>type of examination often used in health sciences (e.g. midwifery, occupational therapy, </a:t>
            </a:r>
            <a:r>
              <a:rPr lang="en-US" dirty="0" err="1"/>
              <a:t>orthoptics</a:t>
            </a:r>
            <a:r>
              <a:rPr lang="en-US" dirty="0"/>
              <a:t>, optometry, medicine, physician assistants/associates, physical therapy, radiography, rehabilitation medicine, nursing,[2] pharmacy, dentistry, chiropractic, paramedicine, podiatry, veterinary medicine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It </a:t>
            </a:r>
            <a:r>
              <a:rPr lang="en-US" dirty="0">
                <a:solidFill>
                  <a:srgbClr val="FFFF00"/>
                </a:solidFill>
              </a:rPr>
              <a:t>is designed to </a:t>
            </a:r>
            <a:r>
              <a:rPr lang="en-US" i="1" dirty="0">
                <a:solidFill>
                  <a:srgbClr val="FFFF00"/>
                </a:solidFill>
              </a:rPr>
              <a:t>test clinical skill performance and competence in skills such as communication, clinical examination, medical procedures </a:t>
            </a:r>
            <a:r>
              <a:rPr lang="en-US" dirty="0"/>
              <a:t>/ prescription, exercise prescription, joint </a:t>
            </a:r>
            <a:r>
              <a:rPr lang="en-US" dirty="0" err="1"/>
              <a:t>mobilisation</a:t>
            </a:r>
            <a:r>
              <a:rPr lang="en-US" dirty="0"/>
              <a:t> / manipulation techniques, radiographic positioning, radiographic image evaluation and interpretation of results.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hands-on, real-world approach to learning that keeps you engaged, allows you to understand the key factors that drive the medical decision-making process, and challenges the professional to be innovative and reveals their errors in case-handling and provides an open space for improved decision making based on evidence based practice for real world </a:t>
            </a:r>
            <a:r>
              <a:rPr lang="en-US" dirty="0" smtClean="0"/>
              <a:t>responsibilities</a:t>
            </a:r>
          </a:p>
          <a:p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4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 hands</a:t>
            </a:r>
          </a:p>
          <a:p>
            <a:r>
              <a:rPr lang="en-US" dirty="0"/>
              <a:t>Introduce yourself</a:t>
            </a:r>
          </a:p>
          <a:p>
            <a:r>
              <a:rPr lang="en-US" dirty="0"/>
              <a:t>Confirm patient details – name / DOB</a:t>
            </a:r>
          </a:p>
          <a:p>
            <a:r>
              <a:rPr lang="en-US" dirty="0"/>
              <a:t>Explain the examination</a:t>
            </a:r>
          </a:p>
          <a:p>
            <a:r>
              <a:rPr lang="en-US" dirty="0"/>
              <a:t>Gain consent</a:t>
            </a:r>
          </a:p>
          <a:p>
            <a:r>
              <a:rPr lang="en-US" dirty="0"/>
              <a:t>Position the patient at 45° with their chest exposed</a:t>
            </a:r>
          </a:p>
          <a:p>
            <a:r>
              <a:rPr lang="en-US" dirty="0"/>
              <a:t>Ask if the patient has any pain anywhere before you begin!</a:t>
            </a:r>
          </a:p>
        </p:txBody>
      </p:sp>
    </p:spTree>
    <p:extLst>
      <p:ext uri="{BB962C8B-B14F-4D97-AF65-F5344CB8AC3E}">
        <p14:creationId xmlns:p14="http://schemas.microsoft.com/office/powerpoint/2010/main" val="299162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Bedside – </a:t>
            </a:r>
            <a:r>
              <a:rPr lang="en-US" dirty="0"/>
              <a:t>treatments or adjuncts?</a:t>
            </a:r>
            <a:r>
              <a:rPr lang="en-US" b="1" dirty="0"/>
              <a:t> – </a:t>
            </a:r>
            <a:r>
              <a:rPr lang="en-US" i="1" dirty="0"/>
              <a:t>GTN </a:t>
            </a:r>
            <a:r>
              <a:rPr lang="en-US" i="1" dirty="0" smtClean="0"/>
              <a:t> glyceryl </a:t>
            </a:r>
            <a:r>
              <a:rPr lang="en-US" i="1" dirty="0" err="1" smtClean="0"/>
              <a:t>trinitrate</a:t>
            </a:r>
            <a:r>
              <a:rPr lang="en-US" i="1" dirty="0" smtClean="0"/>
              <a:t> spray </a:t>
            </a:r>
            <a:r>
              <a:rPr lang="en-US" i="1" dirty="0"/>
              <a:t>/ O</a:t>
            </a:r>
            <a:r>
              <a:rPr lang="en-US" i="1" baseline="30000" dirty="0"/>
              <a:t>2 </a:t>
            </a:r>
            <a:r>
              <a:rPr lang="en-US" i="1" dirty="0"/>
              <a:t>/ medication / mobility aids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Comfortable at rest? –</a:t>
            </a:r>
            <a:r>
              <a:rPr lang="en-US" i="1" dirty="0"/>
              <a:t> </a:t>
            </a:r>
            <a:r>
              <a:rPr lang="en-US" dirty="0"/>
              <a:t>does the patient look in pain?</a:t>
            </a:r>
            <a:br>
              <a:rPr lang="en-US" dirty="0"/>
            </a:br>
            <a:r>
              <a:rPr lang="en-US" b="1" dirty="0"/>
              <a:t>Shortness of breath at rest?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Malar flush – </a:t>
            </a:r>
            <a:r>
              <a:rPr lang="en-US" dirty="0"/>
              <a:t>plum red </a:t>
            </a:r>
            <a:r>
              <a:rPr lang="en-US" dirty="0" err="1"/>
              <a:t>discolouration</a:t>
            </a:r>
            <a:r>
              <a:rPr lang="en-US" dirty="0"/>
              <a:t> of cheeks</a:t>
            </a:r>
            <a:r>
              <a:rPr lang="en-US" i="1" dirty="0"/>
              <a:t> – may suggest mitral stenosis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Inspect chest –</a:t>
            </a:r>
            <a:r>
              <a:rPr lang="en-US" dirty="0"/>
              <a:t> scars or visible pulsations?</a:t>
            </a:r>
            <a:br>
              <a:rPr lang="en-US" dirty="0"/>
            </a:br>
            <a:r>
              <a:rPr lang="en-US" b="1" dirty="0"/>
              <a:t>Inspect legs –</a:t>
            </a:r>
            <a:r>
              <a:rPr lang="en-US" i="1" dirty="0"/>
              <a:t> </a:t>
            </a:r>
            <a:r>
              <a:rPr lang="en-US" dirty="0"/>
              <a:t>harvest site scars / peripheral oedema / missing limbs or toes</a:t>
            </a:r>
          </a:p>
        </p:txBody>
      </p:sp>
    </p:spTree>
    <p:extLst>
      <p:ext uri="{BB962C8B-B14F-4D97-AF65-F5344CB8AC3E}">
        <p14:creationId xmlns:p14="http://schemas.microsoft.com/office/powerpoint/2010/main" val="32175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Hands out with palms facing downwards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>
              <a:solidFill>
                <a:srgbClr val="008080"/>
              </a:solidFill>
            </a:endParaRPr>
          </a:p>
          <a:p>
            <a:r>
              <a:rPr lang="en-US" b="1" dirty="0"/>
              <a:t>Splinter </a:t>
            </a:r>
            <a:r>
              <a:rPr lang="en-US" b="1" dirty="0" err="1"/>
              <a:t>haemorrhages</a:t>
            </a:r>
            <a:r>
              <a:rPr lang="en-US" b="1" dirty="0"/>
              <a:t> – </a:t>
            </a:r>
            <a:r>
              <a:rPr lang="en-US" dirty="0"/>
              <a:t>reddish / brown streaks on the nail bed </a:t>
            </a:r>
            <a:r>
              <a:rPr lang="en-US" i="1" dirty="0"/>
              <a:t>– bacterial endocarditis</a:t>
            </a:r>
            <a:endParaRPr lang="en-US" dirty="0"/>
          </a:p>
          <a:p>
            <a:r>
              <a:rPr lang="en-US" b="1" dirty="0"/>
              <a:t>Finger</a:t>
            </a:r>
            <a:r>
              <a:rPr lang="en-US" dirty="0"/>
              <a:t> </a:t>
            </a:r>
            <a:r>
              <a:rPr lang="en-US" b="1" dirty="0"/>
              <a:t>clubbing: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Ask the patient to place the nails of their index fingers back to 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 healthy individual you should be able to observe a small diamond shaped window </a:t>
            </a:r>
            <a:r>
              <a:rPr lang="en-US" i="1" dirty="0">
                <a:solidFill>
                  <a:srgbClr val="00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Schamroth’s</a:t>
            </a:r>
            <a:r>
              <a:rPr lang="en-US" i="1" dirty="0">
                <a:solidFill>
                  <a:srgbClr val="FF0000"/>
                </a:solidFill>
              </a:rPr>
              <a:t> window</a:t>
            </a:r>
            <a:r>
              <a:rPr lang="en-US" i="1" dirty="0"/>
              <a:t>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finger clubbing is present this window is 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Finger clubbing has a number of causes including </a:t>
            </a:r>
            <a:r>
              <a:rPr lang="en-US" dirty="0">
                <a:solidFill>
                  <a:srgbClr val="FF0000"/>
                </a:solidFill>
              </a:rPr>
              <a:t>infective endocarditis</a:t>
            </a:r>
            <a:r>
              <a:rPr lang="en-US" dirty="0"/>
              <a:t> and </a:t>
            </a:r>
            <a:r>
              <a:rPr lang="en-US" dirty="0">
                <a:solidFill>
                  <a:srgbClr val="FF0000"/>
                </a:solidFill>
              </a:rPr>
              <a:t>cyanotic congenital heart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7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" y="1152983"/>
            <a:ext cx="5819084" cy="2414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4" y="3730044"/>
            <a:ext cx="705762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 out with palms facing upwards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Colour</a:t>
            </a:r>
            <a:r>
              <a:rPr lang="en-US" b="1" dirty="0"/>
              <a:t> – </a:t>
            </a:r>
            <a:r>
              <a:rPr lang="en-US" dirty="0"/>
              <a:t>dusky bluish </a:t>
            </a:r>
            <a:r>
              <a:rPr lang="en-US" dirty="0" err="1"/>
              <a:t>discolouration</a:t>
            </a:r>
            <a:r>
              <a:rPr lang="en-US" dirty="0"/>
              <a:t> </a:t>
            </a:r>
            <a:r>
              <a:rPr lang="en-US" i="1" dirty="0"/>
              <a:t>(cyanosis)</a:t>
            </a:r>
            <a:r>
              <a:rPr lang="en-US" dirty="0"/>
              <a:t> suggests hypoxia</a:t>
            </a:r>
          </a:p>
          <a:p>
            <a:r>
              <a:rPr lang="en-US" b="1" dirty="0"/>
              <a:t>Temperature –</a:t>
            </a:r>
            <a:r>
              <a:rPr lang="en-US" dirty="0"/>
              <a:t> cool peripheries may suggest poor cardiac output / </a:t>
            </a:r>
            <a:r>
              <a:rPr lang="en-US" dirty="0" err="1"/>
              <a:t>hypovolaemia</a:t>
            </a:r>
            <a:endParaRPr lang="en-US" dirty="0"/>
          </a:p>
          <a:p>
            <a:r>
              <a:rPr lang="en-US" b="1" dirty="0"/>
              <a:t>Sweaty/Clammy</a:t>
            </a:r>
            <a:r>
              <a:rPr lang="en-US" b="1" i="1" dirty="0"/>
              <a:t>– </a:t>
            </a:r>
            <a:r>
              <a:rPr lang="en-US" dirty="0"/>
              <a:t>can be associated with acute coronary syndromes</a:t>
            </a:r>
          </a:p>
          <a:p>
            <a:r>
              <a:rPr lang="en-US" b="1" dirty="0" err="1"/>
              <a:t>Janeway</a:t>
            </a:r>
            <a:r>
              <a:rPr lang="en-US" b="1" dirty="0"/>
              <a:t> lesions – </a:t>
            </a:r>
            <a:r>
              <a:rPr lang="en-US" dirty="0"/>
              <a:t>non-tender maculopapular erythematous palm pulp lesions</a:t>
            </a:r>
            <a:r>
              <a:rPr lang="en-US" i="1" dirty="0"/>
              <a:t> – bacterial endocarditis</a:t>
            </a:r>
            <a:endParaRPr lang="en-US" dirty="0"/>
          </a:p>
          <a:p>
            <a:r>
              <a:rPr lang="en-US" b="1" dirty="0"/>
              <a:t>Osler’s nodes </a:t>
            </a:r>
            <a:r>
              <a:rPr lang="en-US" b="1" i="1" dirty="0"/>
              <a:t>–</a:t>
            </a:r>
            <a:r>
              <a:rPr lang="en-US" b="1" dirty="0"/>
              <a:t> </a:t>
            </a:r>
            <a:r>
              <a:rPr lang="en-US" dirty="0"/>
              <a:t>tender red nodules on finger pulps / </a:t>
            </a:r>
            <a:r>
              <a:rPr lang="en-US" dirty="0" err="1"/>
              <a:t>thenar</a:t>
            </a:r>
            <a:r>
              <a:rPr lang="en-US" dirty="0"/>
              <a:t> eminence –</a:t>
            </a:r>
            <a:r>
              <a:rPr lang="en-US" i="1" dirty="0"/>
              <a:t> infective endocarditis</a:t>
            </a:r>
            <a:endParaRPr lang="en-US" dirty="0"/>
          </a:p>
          <a:p>
            <a:r>
              <a:rPr lang="en-US" b="1" dirty="0"/>
              <a:t>Tar staining – </a:t>
            </a:r>
            <a:r>
              <a:rPr lang="en-US" dirty="0"/>
              <a:t>smoker</a:t>
            </a:r>
            <a:r>
              <a:rPr lang="en-US" i="1" dirty="0"/>
              <a:t> – risk factor for cardiovascular disease</a:t>
            </a:r>
            <a:endParaRPr lang="en-US" dirty="0"/>
          </a:p>
          <a:p>
            <a:r>
              <a:rPr lang="en-US" b="1" dirty="0"/>
              <a:t>Xanthomata –</a:t>
            </a:r>
            <a:r>
              <a:rPr lang="en-US" dirty="0"/>
              <a:t> raised yellow lesions – </a:t>
            </a:r>
            <a:r>
              <a:rPr lang="en-US" i="1" dirty="0"/>
              <a:t>often noted on tendons of wrist –  caused by </a:t>
            </a:r>
            <a:r>
              <a:rPr lang="en-US" i="1" dirty="0" err="1"/>
              <a:t>hyperlipidaemia</a:t>
            </a:r>
            <a:endParaRPr lang="en-US" dirty="0"/>
          </a:p>
          <a:p>
            <a:r>
              <a:rPr lang="en-US" b="1" dirty="0"/>
              <a:t>Capillary refill – </a:t>
            </a:r>
            <a:r>
              <a:rPr lang="en-US" dirty="0"/>
              <a:t>normal is &lt;2 seconds – </a:t>
            </a:r>
            <a:r>
              <a:rPr lang="en-US" i="1" dirty="0"/>
              <a:t>if prolonged may suggest </a:t>
            </a:r>
            <a:r>
              <a:rPr lang="en-US" i="1" dirty="0" err="1"/>
              <a:t>hypovolaemia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Osler nodes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1" y="1738648"/>
            <a:ext cx="10457645" cy="4481848"/>
          </a:xfrm>
        </p:spPr>
      </p:pic>
    </p:spTree>
    <p:extLst>
      <p:ext uri="{BB962C8B-B14F-4D97-AF65-F5344CB8AC3E}">
        <p14:creationId xmlns:p14="http://schemas.microsoft.com/office/powerpoint/2010/main" val="350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33342"/>
            <a:ext cx="10423280" cy="572465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Radial pulse – </a:t>
            </a:r>
            <a:r>
              <a:rPr lang="en-US" dirty="0"/>
              <a:t>assess rate &amp; rhythm</a:t>
            </a:r>
          </a:p>
          <a:p>
            <a:r>
              <a:rPr lang="en-US" b="1" dirty="0"/>
              <a:t>Radio-radial delay: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Palpate both radial pulses simultaneously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should occur at the same time in a healthy adult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delay may suggest</a:t>
            </a:r>
            <a:r>
              <a:rPr lang="en-US" b="1" dirty="0"/>
              <a:t> </a:t>
            </a:r>
            <a:r>
              <a:rPr lang="en-US" dirty="0">
                <a:solidFill>
                  <a:srgbClr val="FF0000"/>
                </a:solidFill>
              </a:rPr>
              <a:t>aortic coarctation 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/>
          </a:p>
          <a:p>
            <a:r>
              <a:rPr lang="en-US" b="1" dirty="0"/>
              <a:t>Collapsing pulse – </a:t>
            </a:r>
            <a:r>
              <a:rPr lang="en-US" dirty="0"/>
              <a:t>associated with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aortic regurgitation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 ensure the patient has no shoulder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Palpate the radial pulse with your hand wrapped around the wrist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Raise the arm above the head briskly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Feel for a tapping impulse through the muscle bulk of the arm as blood empties from the arm very quickly in diastole, resulting in the palpable sensation.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dirty="0" err="1">
                <a:solidFill>
                  <a:srgbClr val="FF0000"/>
                </a:solidFill>
              </a:rPr>
              <a:t>Waterhammer</a:t>
            </a:r>
            <a:r>
              <a:rPr lang="en-US" dirty="0">
                <a:solidFill>
                  <a:srgbClr val="FF0000"/>
                </a:solidFill>
              </a:rPr>
              <a:t> pulse</a:t>
            </a:r>
            <a:r>
              <a:rPr lang="en-US" dirty="0"/>
              <a:t> and can occur in normal physiological states (</a:t>
            </a:r>
            <a:r>
              <a:rPr lang="en-US" i="1" dirty="0"/>
              <a:t>fever/pregnancy</a:t>
            </a:r>
            <a:r>
              <a:rPr lang="en-US" dirty="0"/>
              <a:t>), or in cardiac lesions (</a:t>
            </a:r>
            <a:r>
              <a:rPr lang="en-US" i="1" dirty="0" err="1"/>
              <a:t>e.g</a:t>
            </a:r>
            <a:r>
              <a:rPr lang="en-US" i="1" dirty="0"/>
              <a:t> AR / PDA</a:t>
            </a:r>
            <a:r>
              <a:rPr lang="en-US" dirty="0"/>
              <a:t>) or high output states (</a:t>
            </a:r>
            <a:r>
              <a:rPr lang="en-US" i="1" dirty="0" err="1"/>
              <a:t>e.g</a:t>
            </a:r>
            <a:r>
              <a:rPr lang="en-US" i="1" dirty="0"/>
              <a:t> </a:t>
            </a:r>
            <a:r>
              <a:rPr lang="en-US" i="1" dirty="0" err="1"/>
              <a:t>anaemia</a:t>
            </a:r>
            <a:r>
              <a:rPr lang="en-US" i="1" dirty="0"/>
              <a:t> / AV fistula / thyrotoxicosis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Brachial pulse – </a:t>
            </a:r>
            <a:r>
              <a:rPr lang="en-US" dirty="0"/>
              <a:t>assess volume &amp; character</a:t>
            </a:r>
          </a:p>
        </p:txBody>
      </p:sp>
    </p:spTree>
    <p:extLst>
      <p:ext uri="{BB962C8B-B14F-4D97-AF65-F5344CB8AC3E}">
        <p14:creationId xmlns:p14="http://schemas.microsoft.com/office/powerpoint/2010/main" val="466243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834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Cardiovascular examination</vt:lpstr>
      <vt:lpstr>OSCE based procedure</vt:lpstr>
      <vt:lpstr>Introduction</vt:lpstr>
      <vt:lpstr>General inspection</vt:lpstr>
      <vt:lpstr>Hands out with palms facing downwards</vt:lpstr>
      <vt:lpstr>Images</vt:lpstr>
      <vt:lpstr>Hands out with palms facing upwards</vt:lpstr>
      <vt:lpstr>Osler nodes images</vt:lpstr>
      <vt:lpstr>Pulses</vt:lpstr>
      <vt:lpstr>Blood pressure</vt:lpstr>
      <vt:lpstr>Jugular venous pressure</vt:lpstr>
      <vt:lpstr>Hepatojugular reflux</vt:lpstr>
      <vt:lpstr>Face</vt:lpstr>
      <vt:lpstr>Close inspection of the chest</vt:lpstr>
      <vt:lpstr>Palpation</vt:lpstr>
      <vt:lpstr>Auscultation</vt:lpstr>
      <vt:lpstr>Radiation of the murmur</vt:lpstr>
      <vt:lpstr>Accentuation maneuvers</vt:lpstr>
      <vt:lpstr>To complete the examination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ardiovascular examination</dc:title>
  <dc:creator>Windows User</dc:creator>
  <cp:lastModifiedBy>Windows User</cp:lastModifiedBy>
  <cp:revision>10</cp:revision>
  <dcterms:created xsi:type="dcterms:W3CDTF">2016-08-28T23:07:30Z</dcterms:created>
  <dcterms:modified xsi:type="dcterms:W3CDTF">2016-08-29T07:59:01Z</dcterms:modified>
</cp:coreProperties>
</file>